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23"/>
  </p:notesMasterIdLst>
  <p:handoutMasterIdLst>
    <p:handoutMasterId r:id="rId24"/>
  </p:handoutMasterIdLst>
  <p:sldIdLst>
    <p:sldId id="2147480102" r:id="rId4"/>
    <p:sldId id="2147480111" r:id="rId5"/>
    <p:sldId id="2147482789" r:id="rId6"/>
    <p:sldId id="2147482790" r:id="rId7"/>
    <p:sldId id="2147480109" r:id="rId8"/>
    <p:sldId id="2147482796" r:id="rId9"/>
    <p:sldId id="2147480044" r:id="rId10"/>
    <p:sldId id="2147480046" r:id="rId11"/>
    <p:sldId id="2147482791" r:id="rId12"/>
    <p:sldId id="2147482792" r:id="rId13"/>
    <p:sldId id="2147482797" r:id="rId14"/>
    <p:sldId id="2147482798" r:id="rId15"/>
    <p:sldId id="2147482793" r:id="rId16"/>
    <p:sldId id="2147482794" r:id="rId17"/>
    <p:sldId id="2147482795" r:id="rId18"/>
    <p:sldId id="2147482800" r:id="rId19"/>
    <p:sldId id="2147480026" r:id="rId20"/>
    <p:sldId id="2147482788" r:id="rId21"/>
    <p:sldId id="2147480056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B0706030804020204" pitchFamily="34" charset="0"/>
      <p:bold r:id="rId33"/>
      <p:boldItalic r:id="rId34"/>
    </p:embeddedFont>
    <p:embeddedFont>
      <p:font typeface="Segoe Sans Text" pitchFamily="2" charset="0"/>
      <p:regular r:id="rId35"/>
      <p:bold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0B4B-C2A8-442A-9980-DB2B559189F6}" v="235" dt="2024-10-07T23:57:31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24816" autoAdjust="0"/>
    <p:restoredTop sz="94582" autoAdjust="0"/>
  </p:normalViewPr>
  <p:slideViewPr>
    <p:cSldViewPr snapToGrid="0">
      <p:cViewPr varScale="1">
        <p:scale>
          <a:sx n="161" d="100"/>
          <a:sy n="161" d="100"/>
        </p:scale>
        <p:origin x="2436" y="-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76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11/11/2024 9:36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11/11/2024 9:36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01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5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73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88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03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3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5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2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6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5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9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7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9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11/11/2024 9:37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42273533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3" y="931295"/>
            <a:ext cx="11148723" cy="2885405"/>
          </a:xfrm>
        </p:spPr>
        <p:txBody>
          <a:bodyPr/>
          <a:lstStyle/>
          <a:p>
            <a:r>
              <a:rPr lang="en-US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What’s New for Oracle Database in .NET 9 and EF Core 9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609398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Alex Keh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Oracle</a:t>
            </a:r>
            <a:endParaRPr lang="en-US" dirty="0"/>
          </a:p>
        </p:txBody>
      </p:sp>
      <p:sp>
        <p:nvSpPr>
          <p:cNvPr id="4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2D0ADA8C-D450-1AF4-7C79-96EB310115B5}"/>
              </a:ext>
            </a:extLst>
          </p:cNvPr>
          <p:cNvSpPr/>
          <p:nvPr/>
        </p:nvSpPr>
        <p:spPr>
          <a:xfrm>
            <a:off x="2065616" y="5180902"/>
            <a:ext cx="815807" cy="1028512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Placeholder 19" descr="A road with hills and clouds&#10;&#10;Description automatically generated">
            <a:extLst>
              <a:ext uri="{FF2B5EF4-FFF2-40B4-BE49-F238E27FC236}">
                <a16:creationId xmlns:a16="http://schemas.microsoft.com/office/drawing/2014/main" id="{7A2861D2-BF67-04B1-D316-1E212327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" b="63"/>
          <a:stretch>
            <a:fillRect/>
          </a:stretch>
        </p:blipFill>
        <p:spPr>
          <a:xfrm>
            <a:off x="353502" y="5045854"/>
            <a:ext cx="1337076" cy="13370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Oracle AI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EF Core 9</a:t>
            </a:r>
          </a:p>
        </p:txBody>
      </p:sp>
      <p:pic>
        <p:nvPicPr>
          <p:cNvPr id="20" name="Picture Placeholder 19" descr="A road with hills and clouds&#10;&#10;Description automatically generated">
            <a:extLst>
              <a:ext uri="{FF2B5EF4-FFF2-40B4-BE49-F238E27FC236}">
                <a16:creationId xmlns:a16="http://schemas.microsoft.com/office/drawing/2014/main" id="{7D7EB6A6-D585-7253-A0A8-B299913C033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870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6243" y="1540958"/>
            <a:ext cx="3192272" cy="276999"/>
          </a:xfrm>
        </p:spPr>
        <p:txBody>
          <a:bodyPr/>
          <a:lstStyle/>
          <a:p>
            <a:r>
              <a:rPr lang="en-US" dirty="0"/>
              <a:t>Complex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6243" y="2040276"/>
            <a:ext cx="3205796" cy="523220"/>
          </a:xfrm>
        </p:spPr>
        <p:txBody>
          <a:bodyPr/>
          <a:lstStyle/>
          <a:p>
            <a:r>
              <a:rPr lang="en-US" i="1" dirty="0" err="1"/>
              <a:t>GroupBy</a:t>
            </a:r>
            <a:r>
              <a:rPr lang="en-US" dirty="0"/>
              <a:t> grouping by complex type instance</a:t>
            </a:r>
          </a:p>
          <a:p>
            <a:r>
              <a:rPr lang="en-US" dirty="0"/>
              <a:t>Update via </a:t>
            </a:r>
            <a:r>
              <a:rPr lang="en-US" i="1" dirty="0" err="1"/>
              <a:t>ExecuteUpdate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2719" y="3857177"/>
            <a:ext cx="3205796" cy="369332"/>
          </a:xfrm>
        </p:spPr>
        <p:txBody>
          <a:bodyPr/>
          <a:lstStyle/>
          <a:p>
            <a:r>
              <a:rPr lang="en-US" dirty="0"/>
              <a:t>Directs query to use parameter value (</a:t>
            </a:r>
            <a:r>
              <a:rPr lang="en-US" i="1" dirty="0" err="1"/>
              <a:t>EF.Constant</a:t>
            </a:r>
            <a:r>
              <a:rPr lang="en-US" dirty="0"/>
              <a:t>) or variable (</a:t>
            </a:r>
            <a:r>
              <a:rPr lang="en-US" i="1" dirty="0" err="1"/>
              <a:t>EF.Parameter</a:t>
            </a:r>
            <a:r>
              <a:rPr lang="en-US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4181" y="2040276"/>
            <a:ext cx="3205796" cy="369332"/>
          </a:xfrm>
        </p:spPr>
        <p:txBody>
          <a:bodyPr/>
          <a:lstStyle/>
          <a:p>
            <a:r>
              <a:rPr lang="en-US" dirty="0"/>
              <a:t>Generated SQL is more compact and sometimes more efficient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0657" y="3062565"/>
            <a:ext cx="3192272" cy="553998"/>
          </a:xfrm>
        </p:spPr>
        <p:txBody>
          <a:bodyPr/>
          <a:lstStyle/>
          <a:p>
            <a:r>
              <a:rPr lang="en-US" dirty="0" err="1"/>
              <a:t>Inlined</a:t>
            </a:r>
            <a:r>
              <a:rPr lang="en-US" dirty="0"/>
              <a:t> uncorrelated subqueries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83609" y="3853744"/>
            <a:ext cx="3205796" cy="369332"/>
          </a:xfrm>
        </p:spPr>
        <p:txBody>
          <a:bodyPr/>
          <a:lstStyle/>
          <a:p>
            <a:r>
              <a:rPr lang="en-US" dirty="0"/>
              <a:t>Subqueries and LINQ are executed in one round trip instead of multiple round trips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A0BBC1-C8FC-B739-8F20-51BA1160F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24181" y="1540958"/>
            <a:ext cx="3583620" cy="553998"/>
          </a:xfrm>
        </p:spPr>
        <p:txBody>
          <a:bodyPr/>
          <a:lstStyle/>
          <a:p>
            <a:r>
              <a:rPr lang="en-US" dirty="0"/>
              <a:t>Prune unneeded SQL elements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1BAD00-FCDB-9DA5-8070-5DD98AAA72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2719" y="3062565"/>
            <a:ext cx="3192272" cy="553998"/>
          </a:xfrm>
        </p:spPr>
        <p:txBody>
          <a:bodyPr/>
          <a:lstStyle/>
          <a:p>
            <a:r>
              <a:rPr lang="en-US" dirty="0"/>
              <a:t>Force or prevent query parameterization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DD1E493-868D-372E-688D-B06F03DF80B2}"/>
              </a:ext>
            </a:extLst>
          </p:cNvPr>
          <p:cNvSpPr txBox="1">
            <a:spLocks/>
          </p:cNvSpPr>
          <p:nvPr/>
        </p:nvSpPr>
        <p:spPr>
          <a:xfrm>
            <a:off x="4296243" y="5427209"/>
            <a:ext cx="3205796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Asynchronous </a:t>
            </a:r>
            <a:r>
              <a:rPr lang="en-US" i="1" dirty="0" err="1"/>
              <a:t>Enumerable.ToHashSet</a:t>
            </a:r>
            <a:r>
              <a:rPr lang="en-US" i="1" dirty="0"/>
              <a:t>&lt;T&gt; </a:t>
            </a:r>
            <a:r>
              <a:rPr lang="en-US" dirty="0"/>
              <a:t>returns query results as </a:t>
            </a:r>
            <a:r>
              <a:rPr lang="en-US" i="1" dirty="0"/>
              <a:t>HashSet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2A998E-F8B0-6B9E-AE79-1AEA5DEEE1D4}"/>
              </a:ext>
            </a:extLst>
          </p:cNvPr>
          <p:cNvSpPr txBox="1">
            <a:spLocks/>
          </p:cNvSpPr>
          <p:nvPr/>
        </p:nvSpPr>
        <p:spPr>
          <a:xfrm>
            <a:off x="8024181" y="4725578"/>
            <a:ext cx="319227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Queries using Count != 0 optimization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05B7049-1BE5-A730-7938-C9F1B8D2D5EB}"/>
              </a:ext>
            </a:extLst>
          </p:cNvPr>
          <p:cNvSpPr txBox="1">
            <a:spLocks/>
          </p:cNvSpPr>
          <p:nvPr/>
        </p:nvSpPr>
        <p:spPr>
          <a:xfrm>
            <a:off x="8010657" y="5427209"/>
            <a:ext cx="3205796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Queries will use more efficient SQL </a:t>
            </a:r>
            <a:r>
              <a:rPr lang="en-US" i="1" dirty="0"/>
              <a:t>EXISTS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93B983-C67A-7551-9A08-3360C68F9A74}"/>
              </a:ext>
            </a:extLst>
          </p:cNvPr>
          <p:cNvSpPr txBox="1">
            <a:spLocks/>
          </p:cNvSpPr>
          <p:nvPr/>
        </p:nvSpPr>
        <p:spPr>
          <a:xfrm>
            <a:off x="4282719" y="4725578"/>
            <a:ext cx="319227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</a:t>
            </a:r>
            <a:r>
              <a:rPr lang="en-US" dirty="0" err="1"/>
              <a:t>ToHashSetAsync</a:t>
            </a:r>
            <a:r>
              <a:rPr lang="en-US" dirty="0"/>
              <a:t>&lt;T&gt; methods</a:t>
            </a:r>
          </a:p>
        </p:txBody>
      </p:sp>
    </p:spTree>
    <p:extLst>
      <p:ext uri="{BB962C8B-B14F-4D97-AF65-F5344CB8AC3E}">
        <p14:creationId xmlns:p14="http://schemas.microsoft.com/office/powerpoint/2010/main" val="329283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  <p:bldP spid="9" grpId="0" build="p"/>
      <p:bldP spid="15" grpId="0" build="p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Improved data seeding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184666"/>
          </a:xfrm>
        </p:spPr>
        <p:txBody>
          <a:bodyPr/>
          <a:lstStyle/>
          <a:p>
            <a:r>
              <a:rPr lang="en-US" dirty="0"/>
              <a:t>Easy way to populate DB with initial data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830997"/>
          </a:xfrm>
        </p:spPr>
        <p:txBody>
          <a:bodyPr/>
          <a:lstStyle/>
          <a:p>
            <a:r>
              <a:rPr lang="en-US" dirty="0"/>
              <a:t>Make existing model building conventions more extensible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735756"/>
            <a:ext cx="3205796" cy="369332"/>
          </a:xfrm>
        </p:spPr>
        <p:txBody>
          <a:bodyPr/>
          <a:lstStyle/>
          <a:p>
            <a:r>
              <a:rPr lang="en-US" dirty="0"/>
              <a:t>Easier to extend some public model-building conventions, such as property mapping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553998"/>
          </a:xfrm>
        </p:spPr>
        <p:txBody>
          <a:bodyPr/>
          <a:lstStyle/>
          <a:p>
            <a:r>
              <a:rPr lang="en-US" dirty="0"/>
              <a:t>Auto-compiled models and </a:t>
            </a:r>
            <a:r>
              <a:rPr lang="en-US" dirty="0" err="1"/>
              <a:t>MSBuild</a:t>
            </a:r>
            <a:r>
              <a:rPr lang="en-US" dirty="0"/>
              <a:t>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7957" y="2605942"/>
            <a:ext cx="3205796" cy="892552"/>
          </a:xfrm>
        </p:spPr>
        <p:txBody>
          <a:bodyPr/>
          <a:lstStyle/>
          <a:p>
            <a:r>
              <a:rPr lang="en-US" dirty="0"/>
              <a:t>Detects and uses compiled models automatically</a:t>
            </a:r>
          </a:p>
          <a:p>
            <a:r>
              <a:rPr lang="en-US" dirty="0"/>
              <a:t>If changes occur, </a:t>
            </a:r>
            <a:r>
              <a:rPr lang="en-US" dirty="0" err="1"/>
              <a:t>MSBuild</a:t>
            </a:r>
            <a:r>
              <a:rPr lang="en-US" dirty="0"/>
              <a:t> automatically updates the model when project builds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830997"/>
          </a:xfrm>
        </p:spPr>
        <p:txBody>
          <a:bodyPr/>
          <a:lstStyle/>
          <a:p>
            <a:r>
              <a:rPr lang="en-US" dirty="0" err="1"/>
              <a:t>ApplyConfigurationsFromAssembly</a:t>
            </a:r>
            <a:r>
              <a:rPr lang="en-US" dirty="0"/>
              <a:t> to call non-public constructors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735756"/>
            <a:ext cx="3205796" cy="892552"/>
          </a:xfrm>
        </p:spPr>
        <p:txBody>
          <a:bodyPr/>
          <a:lstStyle/>
          <a:p>
            <a:r>
              <a:rPr lang="en-US" dirty="0"/>
              <a:t>Method can be instantiated from a non-public constructor</a:t>
            </a:r>
          </a:p>
          <a:p>
            <a:r>
              <a:rPr lang="en-US" dirty="0"/>
              <a:t>Improved error messages during failed </a:t>
            </a:r>
            <a:r>
              <a:rPr lang="en-US" dirty="0" err="1"/>
              <a:t>instanatiations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6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 build="p"/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7334407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Complex types – </a:t>
            </a:r>
            <a:r>
              <a:rPr lang="en-US" dirty="0" err="1"/>
              <a:t>GroupBy</a:t>
            </a:r>
            <a:r>
              <a:rPr lang="en-US" dirty="0"/>
              <a:t> and </a:t>
            </a:r>
            <a:r>
              <a:rPr lang="en-US" dirty="0" err="1"/>
              <a:t>ExecuteUpdate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550746"/>
            <a:ext cx="5452803" cy="276999"/>
          </a:xfrm>
        </p:spPr>
        <p:txBody>
          <a:bodyPr/>
          <a:lstStyle/>
          <a:p>
            <a:r>
              <a:rPr lang="en-US" dirty="0"/>
              <a:t>EF Core 9 – LINQ and SQL Translation</a:t>
            </a:r>
          </a:p>
        </p:txBody>
      </p:sp>
      <p:pic>
        <p:nvPicPr>
          <p:cNvPr id="6" name="Picture Placeholder 5" descr="A road with hills and clouds&#10;&#10;Description automatically generated">
            <a:extLst>
              <a:ext uri="{FF2B5EF4-FFF2-40B4-BE49-F238E27FC236}">
                <a16:creationId xmlns:a16="http://schemas.microsoft.com/office/drawing/2014/main" id="{ADA7DD26-DD6B-7B5C-4F59-F3FC34A6007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7279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8051380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Improved data seeding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EF Core 9 - Migrations</a:t>
            </a:r>
          </a:p>
        </p:txBody>
      </p:sp>
      <p:pic>
        <p:nvPicPr>
          <p:cNvPr id="20" name="Picture Placeholder 19" descr="A road with hills and clouds&#10;&#10;Description automatically generated">
            <a:extLst>
              <a:ext uri="{FF2B5EF4-FFF2-40B4-BE49-F238E27FC236}">
                <a16:creationId xmlns:a16="http://schemas.microsoft.com/office/drawing/2014/main" id="{7D7EB6A6-D585-7253-A0A8-B299913C033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435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8997805" cy="1477328"/>
          </a:xfrm>
        </p:spPr>
        <p:txBody>
          <a:bodyPr/>
          <a:lstStyle/>
          <a:p>
            <a:r>
              <a:rPr lang="en-US" b="1" dirty="0"/>
              <a:t>Getting Started using .NET and EF Core 9 with Oracle Database</a:t>
            </a:r>
          </a:p>
        </p:txBody>
      </p:sp>
    </p:spTree>
    <p:extLst>
      <p:ext uri="{BB962C8B-B14F-4D97-AF65-F5344CB8AC3E}">
        <p14:creationId xmlns:p14="http://schemas.microsoft.com/office/powerpoint/2010/main" val="201233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hite symbol with a black background&#10;&#10;Description automatically generated">
            <a:extLst>
              <a:ext uri="{FF2B5EF4-FFF2-40B4-BE49-F238E27FC236}">
                <a16:creationId xmlns:a16="http://schemas.microsoft.com/office/drawing/2014/main" id="{F69A13D7-73F3-989A-A7B8-E5ACBF870AD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7628" b="17628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Oracle Always Free Autonomous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Oracle Database Free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en-US" dirty="0"/>
              <a:t>Free Oracle Database for Developers</a:t>
            </a:r>
          </a:p>
        </p:txBody>
      </p:sp>
      <p:pic>
        <p:nvPicPr>
          <p:cNvPr id="12" name="Picture Placeholder 54">
            <a:extLst>
              <a:ext uri="{FF2B5EF4-FFF2-40B4-BE49-F238E27FC236}">
                <a16:creationId xmlns:a16="http://schemas.microsoft.com/office/drawing/2014/main" id="{D0B6CE70-E33C-5F6A-E44E-D1D0F242E85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7628" b="17628"/>
          <a:stretch/>
        </p:blipFill>
        <p:spPr>
          <a:xfrm>
            <a:off x="582613" y="2025650"/>
            <a:ext cx="5367337" cy="3475038"/>
          </a:xfrm>
        </p:spPr>
      </p:pic>
    </p:spTree>
    <p:extLst>
      <p:ext uri="{BB962C8B-B14F-4D97-AF65-F5344CB8AC3E}">
        <p14:creationId xmlns:p14="http://schemas.microsoft.com/office/powerpoint/2010/main" val="339785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otn.oracle.com/dotnet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56611" y="2295403"/>
            <a:ext cx="3657839" cy="307777"/>
          </a:xfrm>
        </p:spPr>
        <p:txBody>
          <a:bodyPr/>
          <a:lstStyle/>
          <a:p>
            <a:r>
              <a:rPr lang="en-US" dirty="0"/>
              <a:t>Oracle .NET Developer Center – ODP.NET, Visual Studio, and VS Code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github.com/oracle/dotnet-db-samples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/>
              <a:t>nuget.org/packages/</a:t>
            </a:r>
            <a:r>
              <a:rPr lang="en-US" dirty="0" err="1"/>
              <a:t>Oracle.ManagedDataAccess.Core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ODP.NET Core download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/>
              <a:t>x.com/</a:t>
            </a:r>
            <a:r>
              <a:rPr lang="en-US" dirty="0" err="1"/>
              <a:t>OracleDotNet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X/</a:t>
            </a:r>
            <a:r>
              <a:rPr lang="en-US" dirty="0" err="1"/>
              <a:t>Twiiter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oracle.com/database/free/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295403"/>
            <a:ext cx="3657839" cy="307777"/>
          </a:xfrm>
        </p:spPr>
        <p:txBody>
          <a:bodyPr/>
          <a:lstStyle/>
          <a:p>
            <a:r>
              <a:rPr lang="en-US" dirty="0"/>
              <a:t>Free Oracle DB for developers – Autonomous DB ,container, or on-premises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156972"/>
            <a:ext cx="3657839" cy="307777"/>
          </a:xfrm>
        </p:spPr>
        <p:txBody>
          <a:bodyPr/>
          <a:lstStyle/>
          <a:p>
            <a:r>
              <a:rPr lang="en-US" dirty="0"/>
              <a:t>forums.oracle.com/</a:t>
            </a:r>
            <a:r>
              <a:rPr lang="en-US" dirty="0" err="1"/>
              <a:t>ords</a:t>
            </a:r>
            <a:r>
              <a:rPr lang="en-US" dirty="0"/>
              <a:t>/</a:t>
            </a:r>
            <a:r>
              <a:rPr lang="en-US" dirty="0" err="1"/>
              <a:t>apexds</a:t>
            </a:r>
            <a:r>
              <a:rPr lang="en-US" dirty="0"/>
              <a:t>/domain/dev-community/category/</a:t>
            </a:r>
            <a:r>
              <a:rPr lang="en-US" dirty="0" err="1"/>
              <a:t>odp</a:t>
            </a:r>
            <a:r>
              <a:rPr lang="en-US" dirty="0"/>
              <a:t>-dot-net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ODP.NET discussion forum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/>
              <a:t>nuget.org/packages/Oracle.EntityFrameworkCore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Oracle EF Core download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alex.keh@oracle.com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Email me with questions</a:t>
            </a:r>
          </a:p>
        </p:txBody>
      </p:sp>
    </p:spTree>
    <p:extLst>
      <p:ext uri="{BB962C8B-B14F-4D97-AF65-F5344CB8AC3E}">
        <p14:creationId xmlns:p14="http://schemas.microsoft.com/office/powerpoint/2010/main" val="203027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 dirty="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dirty="0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 dirty="0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92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764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Oracle Database Support for .NET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/>
              <a:t>.NET 9 Features and Oracle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EF Core 9 Features and Oracle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553998"/>
          </a:xfrm>
        </p:spPr>
        <p:txBody>
          <a:bodyPr/>
          <a:lstStyle/>
          <a:p>
            <a:r>
              <a:rPr lang="en-US" b="1" dirty="0"/>
              <a:t>Getting Started using .NET and EF Core 9 with Oracle Database</a:t>
            </a:r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b="1" dirty="0"/>
              <a:t>Oracle Database Support for .NET</a:t>
            </a:r>
          </a:p>
        </p:txBody>
      </p:sp>
    </p:spTree>
    <p:extLst>
      <p:ext uri="{BB962C8B-B14F-4D97-AF65-F5344CB8AC3E}">
        <p14:creationId xmlns:p14="http://schemas.microsoft.com/office/powerpoint/2010/main" val="411985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1969257" y="3166434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3615021" y="3610026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5226434" y="3179991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 dirty="0"/>
              <a:t>Oracle History of .NET Support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03517" y="4146288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2002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488301" y="4425901"/>
            <a:ext cx="206601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Oracle Data Provider for .NET (ODP.NET)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1892162" y="2316669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1837153" y="2598001"/>
            <a:ext cx="209026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Oracle Developer Tools for Visual Studio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3463794" y="4141244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3463794" y="4400228"/>
            <a:ext cx="206601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ODP.NET for Entity Framework (classic)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5095436" y="234150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5050869" y="2626871"/>
            <a:ext cx="209026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ODP.NET Core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3578130" y="4025344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1932366" y="3098876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5189543" y="3112433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3DF4F-4785-B7BF-9399-1B9868D427CF}"/>
              </a:ext>
            </a:extLst>
          </p:cNvPr>
          <p:cNvCxnSpPr>
            <a:cxnSpLocks/>
          </p:cNvCxnSpPr>
          <p:nvPr/>
        </p:nvCxnSpPr>
        <p:spPr>
          <a:xfrm>
            <a:off x="6851280" y="3600598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431BB283-D7BD-6BEC-5D42-17899D9D5BF4}"/>
              </a:ext>
            </a:extLst>
          </p:cNvPr>
          <p:cNvSpPr txBox="1">
            <a:spLocks/>
          </p:cNvSpPr>
          <p:nvPr/>
        </p:nvSpPr>
        <p:spPr>
          <a:xfrm>
            <a:off x="6667425" y="4142705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6096C38-8987-F9F8-C200-C35A36B6E370}"/>
              </a:ext>
            </a:extLst>
          </p:cNvPr>
          <p:cNvSpPr txBox="1">
            <a:spLocks/>
          </p:cNvSpPr>
          <p:nvPr/>
        </p:nvSpPr>
        <p:spPr>
          <a:xfrm>
            <a:off x="6682641" y="4449791"/>
            <a:ext cx="2066010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ODP.NET for EF Core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2538AD-2239-B3DF-4FEB-3C9D7F0486FA}"/>
              </a:ext>
            </a:extLst>
          </p:cNvPr>
          <p:cNvSpPr/>
          <p:nvPr/>
        </p:nvSpPr>
        <p:spPr bwMode="auto">
          <a:xfrm>
            <a:off x="6814389" y="4015916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FA7F64-D4CB-9B74-8D29-F418354FDB6D}"/>
              </a:ext>
            </a:extLst>
          </p:cNvPr>
          <p:cNvCxnSpPr>
            <a:cxnSpLocks/>
          </p:cNvCxnSpPr>
          <p:nvPr/>
        </p:nvCxnSpPr>
        <p:spPr>
          <a:xfrm flipV="1">
            <a:off x="8397268" y="3179991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DC08A70-95CF-CD54-2B59-8D99294BC628}"/>
              </a:ext>
            </a:extLst>
          </p:cNvPr>
          <p:cNvSpPr txBox="1">
            <a:spLocks/>
          </p:cNvSpPr>
          <p:nvPr/>
        </p:nvSpPr>
        <p:spPr>
          <a:xfrm>
            <a:off x="8264584" y="233975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E1100F2-EDB9-F7B1-ADA3-2C8DFEBF7011}"/>
              </a:ext>
            </a:extLst>
          </p:cNvPr>
          <p:cNvSpPr txBox="1">
            <a:spLocks/>
          </p:cNvSpPr>
          <p:nvPr/>
        </p:nvSpPr>
        <p:spPr>
          <a:xfrm>
            <a:off x="8264584" y="2587049"/>
            <a:ext cx="2090264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Oracle Developer Tools for VS Code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5CAF8D-3479-31A3-7595-F45C914424BC}"/>
              </a:ext>
            </a:extLst>
          </p:cNvPr>
          <p:cNvSpPr/>
          <p:nvPr/>
        </p:nvSpPr>
        <p:spPr bwMode="auto">
          <a:xfrm>
            <a:off x="8360377" y="3112433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99BD69-589D-AF59-C167-19B4CD8D5D70}"/>
              </a:ext>
            </a:extLst>
          </p:cNvPr>
          <p:cNvCxnSpPr>
            <a:cxnSpLocks/>
          </p:cNvCxnSpPr>
          <p:nvPr/>
        </p:nvCxnSpPr>
        <p:spPr>
          <a:xfrm>
            <a:off x="10151628" y="3611900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0BEF787A-065E-11FC-1A28-760B5D8ABF28}"/>
              </a:ext>
            </a:extLst>
          </p:cNvPr>
          <p:cNvSpPr txBox="1">
            <a:spLocks/>
          </p:cNvSpPr>
          <p:nvPr/>
        </p:nvSpPr>
        <p:spPr>
          <a:xfrm>
            <a:off x="9967773" y="4154007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November 2024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6327B5ED-A564-A23C-299F-04CC09C9A98C}"/>
              </a:ext>
            </a:extLst>
          </p:cNvPr>
          <p:cNvSpPr txBox="1">
            <a:spLocks/>
          </p:cNvSpPr>
          <p:nvPr/>
        </p:nvSpPr>
        <p:spPr>
          <a:xfrm>
            <a:off x="9982989" y="4461093"/>
            <a:ext cx="206601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ODP.NET for .NET 9 and EF Core 9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52405AB-205F-2412-B5AE-BA4A28D12510}"/>
              </a:ext>
            </a:extLst>
          </p:cNvPr>
          <p:cNvSpPr/>
          <p:nvPr/>
        </p:nvSpPr>
        <p:spPr bwMode="auto">
          <a:xfrm>
            <a:off x="10114737" y="4027218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1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dirty="0"/>
              <a:t>.NET 9 Features and Oracle</a:t>
            </a:r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6243" y="1540958"/>
            <a:ext cx="3192272" cy="276999"/>
          </a:xfrm>
        </p:spPr>
        <p:txBody>
          <a:bodyPr/>
          <a:lstStyle/>
          <a:p>
            <a:r>
              <a:rPr lang="en-US" dirty="0"/>
              <a:t>ODP.NET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6243" y="2040276"/>
            <a:ext cx="3205796" cy="707886"/>
          </a:xfrm>
        </p:spPr>
        <p:txBody>
          <a:bodyPr/>
          <a:lstStyle/>
          <a:p>
            <a:r>
              <a:rPr lang="en-US" dirty="0"/>
              <a:t>Planned support for .NET 9 starting with version 23.6.1</a:t>
            </a:r>
          </a:p>
          <a:p>
            <a:r>
              <a:rPr lang="en-US" dirty="0"/>
              <a:t>Available on NuGet Gallery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96243" y="3801863"/>
            <a:ext cx="3205796" cy="553998"/>
          </a:xfrm>
        </p:spPr>
        <p:txBody>
          <a:bodyPr/>
          <a:lstStyle/>
          <a:p>
            <a:r>
              <a:rPr lang="en-US" dirty="0"/>
              <a:t>ODP.NET </a:t>
            </a:r>
            <a:r>
              <a:rPr lang="en-US" dirty="0" err="1"/>
              <a:t>DbDataSource</a:t>
            </a:r>
            <a:r>
              <a:rPr lang="en-US" dirty="0"/>
              <a:t> and </a:t>
            </a:r>
            <a:r>
              <a:rPr lang="en-US" dirty="0" err="1"/>
              <a:t>DbDataSourceBuilder</a:t>
            </a:r>
            <a:r>
              <a:rPr lang="en-US" dirty="0"/>
              <a:t> first supported with .NET 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4181" y="2040276"/>
            <a:ext cx="3205796" cy="707886"/>
          </a:xfrm>
        </p:spPr>
        <p:txBody>
          <a:bodyPr/>
          <a:lstStyle/>
          <a:p>
            <a:r>
              <a:rPr lang="en-US" dirty="0"/>
              <a:t>Use Oracle vector data types in .NET AI apps</a:t>
            </a:r>
          </a:p>
          <a:p>
            <a:r>
              <a:rPr lang="en-US" dirty="0"/>
              <a:t>Upcoming Semantic Kernel and </a:t>
            </a:r>
            <a:r>
              <a:rPr lang="en-US" dirty="0" err="1"/>
              <a:t>LangChain</a:t>
            </a:r>
            <a:r>
              <a:rPr lang="en-US" dirty="0"/>
              <a:t> .NET connectors for Oracle DB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24181" y="3302545"/>
            <a:ext cx="3192272" cy="276999"/>
          </a:xfrm>
        </p:spPr>
        <p:txBody>
          <a:bodyPr/>
          <a:lstStyle/>
          <a:p>
            <a:r>
              <a:rPr lang="en-US" dirty="0"/>
              <a:t>TCP Fast Open (TFO)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4181" y="3801863"/>
            <a:ext cx="3205796" cy="369332"/>
          </a:xfrm>
        </p:spPr>
        <p:txBody>
          <a:bodyPr/>
          <a:lstStyle/>
          <a:p>
            <a:r>
              <a:rPr lang="en-US" dirty="0"/>
              <a:t>New in .NET 9 with planned ODP.NET support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A0BBC1-C8FC-B739-8F20-51BA1160FB8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24181" y="1540958"/>
            <a:ext cx="3192272" cy="276999"/>
          </a:xfrm>
        </p:spPr>
        <p:txBody>
          <a:bodyPr/>
          <a:lstStyle/>
          <a:p>
            <a:r>
              <a:rPr lang="en-US" dirty="0"/>
              <a:t>AI and vectors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1BAD00-FCDB-9DA5-8070-5DD98AAA72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6243" y="3302545"/>
            <a:ext cx="3192272" cy="276999"/>
          </a:xfrm>
        </p:spPr>
        <p:txBody>
          <a:bodyPr/>
          <a:lstStyle/>
          <a:p>
            <a:r>
              <a:rPr lang="en-US" dirty="0" err="1"/>
              <a:t>OracleDataSource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DD1E493-868D-372E-688D-B06F03DF80B2}"/>
              </a:ext>
            </a:extLst>
          </p:cNvPr>
          <p:cNvSpPr txBox="1">
            <a:spLocks/>
          </p:cNvSpPr>
          <p:nvPr/>
        </p:nvSpPr>
        <p:spPr>
          <a:xfrm>
            <a:off x="4282719" y="5224896"/>
            <a:ext cx="3205796" cy="70788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Tracing and .NET Metrics</a:t>
            </a:r>
          </a:p>
          <a:p>
            <a:r>
              <a:rPr lang="en-US" dirty="0" err="1"/>
              <a:t>Oracle.ManagedDataAccess.OpenTelemetry</a:t>
            </a:r>
            <a:r>
              <a:rPr lang="en-US" dirty="0"/>
              <a:t> NuGet package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93B983-C67A-7551-9A08-3360C68F9A74}"/>
              </a:ext>
            </a:extLst>
          </p:cNvPr>
          <p:cNvSpPr txBox="1">
            <a:spLocks/>
          </p:cNvSpPr>
          <p:nvPr/>
        </p:nvSpPr>
        <p:spPr>
          <a:xfrm>
            <a:off x="4282719" y="4725578"/>
            <a:ext cx="31922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OpenTelemetry</a:t>
            </a:r>
          </a:p>
        </p:txBody>
      </p:sp>
    </p:spTree>
    <p:extLst>
      <p:ext uri="{BB962C8B-B14F-4D97-AF65-F5344CB8AC3E}">
        <p14:creationId xmlns:p14="http://schemas.microsoft.com/office/powerpoint/2010/main" val="160793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  <p:bldP spid="9" grpId="0" build="p"/>
      <p:bldP spid="15" grpId="0" build="p"/>
      <p:bldP spid="16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8493634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 err="1"/>
              <a:t>OracleDataSource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 dirty="0"/>
              <a:t>.NET 9</a:t>
            </a:r>
          </a:p>
        </p:txBody>
      </p:sp>
      <p:pic>
        <p:nvPicPr>
          <p:cNvPr id="20" name="Picture Placeholder 19" descr="A road with hills and clouds&#10;&#10;Description automatically generated">
            <a:extLst>
              <a:ext uri="{FF2B5EF4-FFF2-40B4-BE49-F238E27FC236}">
                <a16:creationId xmlns:a16="http://schemas.microsoft.com/office/drawing/2014/main" id="{7D7EB6A6-D585-7253-A0A8-B299913C033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63" b="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444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827024"/>
            <a:ext cx="7266083" cy="104804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Oracle AI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 dirty="0"/>
              <a:t>.NET 9</a:t>
            </a:r>
          </a:p>
        </p:txBody>
      </p:sp>
      <p:pic>
        <p:nvPicPr>
          <p:cNvPr id="6" name="Picture Placeholder 5" descr="A road with hills and clouds&#10;&#10;Description automatically generated">
            <a:extLst>
              <a:ext uri="{FF2B5EF4-FFF2-40B4-BE49-F238E27FC236}">
                <a16:creationId xmlns:a16="http://schemas.microsoft.com/office/drawing/2014/main" id="{ADA7DD26-DD6B-7B5C-4F59-F3FC34A6007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170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b="1"/>
              <a:t>EF Core 9 Features and Oracle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383750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1134</Words>
  <Application>Microsoft Office PowerPoint</Application>
  <PresentationFormat>Widescreen</PresentationFormat>
  <Paragraphs>156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 SemiBold</vt:lpstr>
      <vt:lpstr>Arial</vt:lpstr>
      <vt:lpstr>Open Sans</vt:lpstr>
      <vt:lpstr>Segoe UI</vt:lpstr>
      <vt:lpstr>Calibri</vt:lpstr>
      <vt:lpstr>Segoe Sans Text</vt:lpstr>
      <vt:lpstr>Wingdings</vt:lpstr>
      <vt:lpstr>Azure 2023 Template</vt:lpstr>
      <vt:lpstr>What’s New for Oracle Database in .NET 9 and EF Core 9</vt:lpstr>
      <vt:lpstr>PowerPoint Presentation</vt:lpstr>
      <vt:lpstr>01</vt:lpstr>
      <vt:lpstr>PowerPoint Presentation</vt:lpstr>
      <vt:lpstr>02</vt:lpstr>
      <vt:lpstr>PowerPoint Presentation</vt:lpstr>
      <vt:lpstr>Demo: OracleDataSource</vt:lpstr>
      <vt:lpstr>Demo: Oracle AI vectors</vt:lpstr>
      <vt:lpstr>03</vt:lpstr>
      <vt:lpstr>Demo: Oracle AI vectors</vt:lpstr>
      <vt:lpstr>PowerPoint Presentation</vt:lpstr>
      <vt:lpstr>PowerPoint Presentation</vt:lpstr>
      <vt:lpstr>Demo: Complex types – GroupBy and ExecuteUpdate</vt:lpstr>
      <vt:lpstr>Demo: Improved data seeding</vt:lpstr>
      <vt:lpstr>04</vt:lpstr>
      <vt:lpstr>Free Oracle Database for Developers</vt:lpstr>
      <vt:lpstr>Resources</vt:lpstr>
      <vt:lpstr>Get .NET 9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2024-11-11T17:37:35Z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Azure 2023 Template:36</vt:lpwstr>
  </property>
  <property fmtid="{D5CDD505-2E9C-101B-9397-08002B2CF9AE}" pid="3" name="ClassificationContentMarkingFooterText">
    <vt:lpwstr>Confidential - Oracle Restricted</vt:lpwstr>
  </property>
  <property fmtid="{D5CDD505-2E9C-101B-9397-08002B2CF9AE}" pid="4" name="ClassificationContentMarkingHeaderLocations">
    <vt:lpwstr>Azure 2023 Template:34</vt:lpwstr>
  </property>
  <property fmtid="{D5CDD505-2E9C-101B-9397-08002B2CF9AE}" pid="5" name="ClassificationContentMarkingHeaderText">
    <vt:lpwstr>Confidential - Oracle Restricted</vt:lpwstr>
  </property>
  <property fmtid="{D5CDD505-2E9C-101B-9397-08002B2CF9AE}" pid="6" name="MSIP_Label_3c76ce46-357f-46de-88d6-77b9bbb83c46_Enabled">
    <vt:lpwstr>true</vt:lpwstr>
  </property>
  <property fmtid="{D5CDD505-2E9C-101B-9397-08002B2CF9AE}" pid="7" name="MSIP_Label_3c76ce46-357f-46de-88d6-77b9bbb83c46_SetDate">
    <vt:lpwstr>2024-11-05T08:48:19Z</vt:lpwstr>
  </property>
  <property fmtid="{D5CDD505-2E9C-101B-9397-08002B2CF9AE}" pid="8" name="MSIP_Label_3c76ce46-357f-46de-88d6-77b9bbb83c46_Method">
    <vt:lpwstr>Privileged</vt:lpwstr>
  </property>
  <property fmtid="{D5CDD505-2E9C-101B-9397-08002B2CF9AE}" pid="9" name="MSIP_Label_3c76ce46-357f-46de-88d6-77b9bbb83c46_Name">
    <vt:lpwstr>Public</vt:lpwstr>
  </property>
  <property fmtid="{D5CDD505-2E9C-101B-9397-08002B2CF9AE}" pid="10" name="MSIP_Label_3c76ce46-357f-46de-88d6-77b9bbb83c46_SiteId">
    <vt:lpwstr>4e2c6054-71cb-48f1-bd6c-3a9705aca71b</vt:lpwstr>
  </property>
  <property fmtid="{D5CDD505-2E9C-101B-9397-08002B2CF9AE}" pid="11" name="MSIP_Label_3c76ce46-357f-46de-88d6-77b9bbb83c46_ActionId">
    <vt:lpwstr>be8cc251-da87-4300-8412-fa36f3496227</vt:lpwstr>
  </property>
  <property fmtid="{D5CDD505-2E9C-101B-9397-08002B2CF9AE}" pid="12" name="MSIP_Label_3c76ce46-357f-46de-88d6-77b9bbb83c46_ContentBits">
    <vt:lpwstr>0</vt:lpwstr>
  </property>
</Properties>
</file>